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329" r:id="rId3"/>
    <p:sldId id="328" r:id="rId4"/>
    <p:sldId id="308" r:id="rId5"/>
    <p:sldId id="309" r:id="rId6"/>
    <p:sldId id="311" r:id="rId7"/>
    <p:sldId id="312" r:id="rId8"/>
    <p:sldId id="313" r:id="rId9"/>
    <p:sldId id="330" r:id="rId10"/>
    <p:sldId id="295"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B886-56B8-4122-B361-F127AC67FD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16C0EF-1642-46CC-8913-661D7AA1F7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274B92-4E1D-46DB-975A-BA1819744945}"/>
              </a:ext>
            </a:extLst>
          </p:cNvPr>
          <p:cNvSpPr>
            <a:spLocks noGrp="1"/>
          </p:cNvSpPr>
          <p:nvPr>
            <p:ph type="dt" sz="half" idx="10"/>
          </p:nvPr>
        </p:nvSpPr>
        <p:spPr/>
        <p:txBody>
          <a:bodyPr/>
          <a:lstStyle/>
          <a:p>
            <a:fld id="{9E6A210B-8C2B-4BFA-95F3-D758D8FF3D93}" type="datetimeFigureOut">
              <a:rPr lang="en-US" smtClean="0"/>
              <a:t>8/22/2022</a:t>
            </a:fld>
            <a:endParaRPr lang="en-US"/>
          </a:p>
        </p:txBody>
      </p:sp>
      <p:sp>
        <p:nvSpPr>
          <p:cNvPr id="5" name="Footer Placeholder 4">
            <a:extLst>
              <a:ext uri="{FF2B5EF4-FFF2-40B4-BE49-F238E27FC236}">
                <a16:creationId xmlns:a16="http://schemas.microsoft.com/office/drawing/2014/main" id="{F0EFC953-CE84-4174-A444-C94FD8C41B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EC3B9-7E39-442B-AD1B-98CCB9892E45}"/>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198304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4EEDF-567A-4666-A3C5-43990DF5E6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C919ED-19A2-4ED2-B380-E7E35B6AA8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DFD25B-8CCE-4793-A4DF-BEFA2F164CD3}"/>
              </a:ext>
            </a:extLst>
          </p:cNvPr>
          <p:cNvSpPr>
            <a:spLocks noGrp="1"/>
          </p:cNvSpPr>
          <p:nvPr>
            <p:ph type="dt" sz="half" idx="10"/>
          </p:nvPr>
        </p:nvSpPr>
        <p:spPr/>
        <p:txBody>
          <a:bodyPr/>
          <a:lstStyle/>
          <a:p>
            <a:fld id="{9E6A210B-8C2B-4BFA-95F3-D758D8FF3D93}" type="datetimeFigureOut">
              <a:rPr lang="en-US" smtClean="0"/>
              <a:t>8/22/2022</a:t>
            </a:fld>
            <a:endParaRPr lang="en-US"/>
          </a:p>
        </p:txBody>
      </p:sp>
      <p:sp>
        <p:nvSpPr>
          <p:cNvPr id="5" name="Footer Placeholder 4">
            <a:extLst>
              <a:ext uri="{FF2B5EF4-FFF2-40B4-BE49-F238E27FC236}">
                <a16:creationId xmlns:a16="http://schemas.microsoft.com/office/drawing/2014/main" id="{B87BA06B-9C50-4095-B7EF-9A0B1080E1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ED7AF-1A15-4B5F-B058-0CDBD8F9F0BC}"/>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3825860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9D2A9C-BF51-4EC0-A9BE-F7B9D5065B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A35B30-E5C6-451C-8B8F-61B56412EC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39AD03-6F9A-4EB5-9AED-4A04E317CCB7}"/>
              </a:ext>
            </a:extLst>
          </p:cNvPr>
          <p:cNvSpPr>
            <a:spLocks noGrp="1"/>
          </p:cNvSpPr>
          <p:nvPr>
            <p:ph type="dt" sz="half" idx="10"/>
          </p:nvPr>
        </p:nvSpPr>
        <p:spPr/>
        <p:txBody>
          <a:bodyPr/>
          <a:lstStyle/>
          <a:p>
            <a:fld id="{9E6A210B-8C2B-4BFA-95F3-D758D8FF3D93}" type="datetimeFigureOut">
              <a:rPr lang="en-US" smtClean="0"/>
              <a:t>8/22/2022</a:t>
            </a:fld>
            <a:endParaRPr lang="en-US"/>
          </a:p>
        </p:txBody>
      </p:sp>
      <p:sp>
        <p:nvSpPr>
          <p:cNvPr id="5" name="Footer Placeholder 4">
            <a:extLst>
              <a:ext uri="{FF2B5EF4-FFF2-40B4-BE49-F238E27FC236}">
                <a16:creationId xmlns:a16="http://schemas.microsoft.com/office/drawing/2014/main" id="{E9922ABF-C2ED-470F-805E-CD25122F7B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996DB1-D835-4058-B188-E1076C54A083}"/>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113020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D04A6-6966-4426-92C1-FB341FB089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3D57DB-539B-454E-897D-70DFE54293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099B7-A191-41A1-AD2C-38C0581C0B91}"/>
              </a:ext>
            </a:extLst>
          </p:cNvPr>
          <p:cNvSpPr>
            <a:spLocks noGrp="1"/>
          </p:cNvSpPr>
          <p:nvPr>
            <p:ph type="dt" sz="half" idx="10"/>
          </p:nvPr>
        </p:nvSpPr>
        <p:spPr/>
        <p:txBody>
          <a:bodyPr/>
          <a:lstStyle/>
          <a:p>
            <a:fld id="{9E6A210B-8C2B-4BFA-95F3-D758D8FF3D93}" type="datetimeFigureOut">
              <a:rPr lang="en-US" smtClean="0"/>
              <a:t>8/22/2022</a:t>
            </a:fld>
            <a:endParaRPr lang="en-US"/>
          </a:p>
        </p:txBody>
      </p:sp>
      <p:sp>
        <p:nvSpPr>
          <p:cNvPr id="5" name="Footer Placeholder 4">
            <a:extLst>
              <a:ext uri="{FF2B5EF4-FFF2-40B4-BE49-F238E27FC236}">
                <a16:creationId xmlns:a16="http://schemas.microsoft.com/office/drawing/2014/main" id="{87DEC104-83DC-4D41-98B1-2654B67E16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461AD-8FCD-41C6-B6AF-8E122AB909C1}"/>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2574776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E52EB-5B38-40D6-9736-ABACCA8C9C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51AAC0-6311-4C0E-ACCE-654B9122C0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9FC28B-CD9E-4DE7-9191-6DC16E5BBD41}"/>
              </a:ext>
            </a:extLst>
          </p:cNvPr>
          <p:cNvSpPr>
            <a:spLocks noGrp="1"/>
          </p:cNvSpPr>
          <p:nvPr>
            <p:ph type="dt" sz="half" idx="10"/>
          </p:nvPr>
        </p:nvSpPr>
        <p:spPr/>
        <p:txBody>
          <a:bodyPr/>
          <a:lstStyle/>
          <a:p>
            <a:fld id="{9E6A210B-8C2B-4BFA-95F3-D758D8FF3D93}" type="datetimeFigureOut">
              <a:rPr lang="en-US" smtClean="0"/>
              <a:t>8/22/2022</a:t>
            </a:fld>
            <a:endParaRPr lang="en-US"/>
          </a:p>
        </p:txBody>
      </p:sp>
      <p:sp>
        <p:nvSpPr>
          <p:cNvPr id="5" name="Footer Placeholder 4">
            <a:extLst>
              <a:ext uri="{FF2B5EF4-FFF2-40B4-BE49-F238E27FC236}">
                <a16:creationId xmlns:a16="http://schemas.microsoft.com/office/drawing/2014/main" id="{51B85F81-BF63-4817-8C6B-B79ADCA676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B145F3-2E13-4442-BA55-095B82820F6E}"/>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275888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1B0F9-40AF-4EED-BF3C-FDA2A44A1C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CF5BD2-0FF5-47E9-913C-8D69467FF5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3EA31D-DA2C-46C2-A591-D538E1FB3B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1A94ED-E117-4BEB-A235-2C3C1C5F3ED9}"/>
              </a:ext>
            </a:extLst>
          </p:cNvPr>
          <p:cNvSpPr>
            <a:spLocks noGrp="1"/>
          </p:cNvSpPr>
          <p:nvPr>
            <p:ph type="dt" sz="half" idx="10"/>
          </p:nvPr>
        </p:nvSpPr>
        <p:spPr/>
        <p:txBody>
          <a:bodyPr/>
          <a:lstStyle/>
          <a:p>
            <a:fld id="{9E6A210B-8C2B-4BFA-95F3-D758D8FF3D93}" type="datetimeFigureOut">
              <a:rPr lang="en-US" smtClean="0"/>
              <a:t>8/22/2022</a:t>
            </a:fld>
            <a:endParaRPr lang="en-US"/>
          </a:p>
        </p:txBody>
      </p:sp>
      <p:sp>
        <p:nvSpPr>
          <p:cNvPr id="6" name="Footer Placeholder 5">
            <a:extLst>
              <a:ext uri="{FF2B5EF4-FFF2-40B4-BE49-F238E27FC236}">
                <a16:creationId xmlns:a16="http://schemas.microsoft.com/office/drawing/2014/main" id="{E218A587-FC21-40F8-A2C9-4D552D58A2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C7AB0-1DEF-4B4F-8E91-351D34F4D63F}"/>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2098619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FA7B1-8B45-440E-9BDB-7E48E0AC19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744C20-6E55-42CC-93F7-78075D43C3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3F0FB9-40A9-4A8B-8049-791A00F357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97689A-69CE-42A4-B1C7-43F40E3417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BFD4B8-E708-4404-992C-F4924118F7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AD874-3C51-49F0-8595-373D860ACBB9}"/>
              </a:ext>
            </a:extLst>
          </p:cNvPr>
          <p:cNvSpPr>
            <a:spLocks noGrp="1"/>
          </p:cNvSpPr>
          <p:nvPr>
            <p:ph type="dt" sz="half" idx="10"/>
          </p:nvPr>
        </p:nvSpPr>
        <p:spPr/>
        <p:txBody>
          <a:bodyPr/>
          <a:lstStyle/>
          <a:p>
            <a:fld id="{9E6A210B-8C2B-4BFA-95F3-D758D8FF3D93}" type="datetimeFigureOut">
              <a:rPr lang="en-US" smtClean="0"/>
              <a:t>8/22/2022</a:t>
            </a:fld>
            <a:endParaRPr lang="en-US"/>
          </a:p>
        </p:txBody>
      </p:sp>
      <p:sp>
        <p:nvSpPr>
          <p:cNvPr id="8" name="Footer Placeholder 7">
            <a:extLst>
              <a:ext uri="{FF2B5EF4-FFF2-40B4-BE49-F238E27FC236}">
                <a16:creationId xmlns:a16="http://schemas.microsoft.com/office/drawing/2014/main" id="{840BEBDB-4CE4-4D78-B53D-8A2260AD58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C89008-CC91-4C4D-9BC5-73E64502665C}"/>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405075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5AD21-E53F-4A88-8D87-F61EE7C875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A2583B-BE3B-4F7D-BA5A-183B91894EDD}"/>
              </a:ext>
            </a:extLst>
          </p:cNvPr>
          <p:cNvSpPr>
            <a:spLocks noGrp="1"/>
          </p:cNvSpPr>
          <p:nvPr>
            <p:ph type="dt" sz="half" idx="10"/>
          </p:nvPr>
        </p:nvSpPr>
        <p:spPr/>
        <p:txBody>
          <a:bodyPr/>
          <a:lstStyle/>
          <a:p>
            <a:fld id="{9E6A210B-8C2B-4BFA-95F3-D758D8FF3D93}" type="datetimeFigureOut">
              <a:rPr lang="en-US" smtClean="0"/>
              <a:t>8/22/2022</a:t>
            </a:fld>
            <a:endParaRPr lang="en-US"/>
          </a:p>
        </p:txBody>
      </p:sp>
      <p:sp>
        <p:nvSpPr>
          <p:cNvPr id="4" name="Footer Placeholder 3">
            <a:extLst>
              <a:ext uri="{FF2B5EF4-FFF2-40B4-BE49-F238E27FC236}">
                <a16:creationId xmlns:a16="http://schemas.microsoft.com/office/drawing/2014/main" id="{B234D5C6-A3CF-4FA8-9AA3-A93446B45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3A99D8-2C4E-4298-B3FD-C42B1E3A4EB1}"/>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385977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66A984-AC8D-430D-805C-7160B9A2244B}"/>
              </a:ext>
            </a:extLst>
          </p:cNvPr>
          <p:cNvSpPr>
            <a:spLocks noGrp="1"/>
          </p:cNvSpPr>
          <p:nvPr>
            <p:ph type="dt" sz="half" idx="10"/>
          </p:nvPr>
        </p:nvSpPr>
        <p:spPr/>
        <p:txBody>
          <a:bodyPr/>
          <a:lstStyle/>
          <a:p>
            <a:fld id="{9E6A210B-8C2B-4BFA-95F3-D758D8FF3D93}" type="datetimeFigureOut">
              <a:rPr lang="en-US" smtClean="0"/>
              <a:t>8/22/2022</a:t>
            </a:fld>
            <a:endParaRPr lang="en-US"/>
          </a:p>
        </p:txBody>
      </p:sp>
      <p:sp>
        <p:nvSpPr>
          <p:cNvPr id="3" name="Footer Placeholder 2">
            <a:extLst>
              <a:ext uri="{FF2B5EF4-FFF2-40B4-BE49-F238E27FC236}">
                <a16:creationId xmlns:a16="http://schemas.microsoft.com/office/drawing/2014/main" id="{1AD41867-F2E4-4F1F-AFF8-AE0D7F42DE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6CD5BC-24F6-46CF-9515-ECE6BD9E8529}"/>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199337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6F508-B5D3-4E05-B64A-71A577CB6C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A46384-C5F1-4666-B5E8-A1E3BDCDED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83AAA8-05A2-4F4F-B56A-74A140DB7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F66FC4-7D61-419E-92D1-03B6AA6A1167}"/>
              </a:ext>
            </a:extLst>
          </p:cNvPr>
          <p:cNvSpPr>
            <a:spLocks noGrp="1"/>
          </p:cNvSpPr>
          <p:nvPr>
            <p:ph type="dt" sz="half" idx="10"/>
          </p:nvPr>
        </p:nvSpPr>
        <p:spPr/>
        <p:txBody>
          <a:bodyPr/>
          <a:lstStyle/>
          <a:p>
            <a:fld id="{9E6A210B-8C2B-4BFA-95F3-D758D8FF3D93}" type="datetimeFigureOut">
              <a:rPr lang="en-US" smtClean="0"/>
              <a:t>8/22/2022</a:t>
            </a:fld>
            <a:endParaRPr lang="en-US"/>
          </a:p>
        </p:txBody>
      </p:sp>
      <p:sp>
        <p:nvSpPr>
          <p:cNvPr id="6" name="Footer Placeholder 5">
            <a:extLst>
              <a:ext uri="{FF2B5EF4-FFF2-40B4-BE49-F238E27FC236}">
                <a16:creationId xmlns:a16="http://schemas.microsoft.com/office/drawing/2014/main" id="{E07DA67C-9FD3-40AB-B281-2171A65D46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487B4-3129-4FE4-90C1-AB8AF1DBF2CC}"/>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2819143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9185B-91A7-42FC-9B56-C470B53EB5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3565F5-1FA8-4C92-AF47-75B42617F3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3C8E26-EC80-4B27-B67F-818D9D327B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09B0A4-A028-4297-A140-084B4506253B}"/>
              </a:ext>
            </a:extLst>
          </p:cNvPr>
          <p:cNvSpPr>
            <a:spLocks noGrp="1"/>
          </p:cNvSpPr>
          <p:nvPr>
            <p:ph type="dt" sz="half" idx="10"/>
          </p:nvPr>
        </p:nvSpPr>
        <p:spPr/>
        <p:txBody>
          <a:bodyPr/>
          <a:lstStyle/>
          <a:p>
            <a:fld id="{9E6A210B-8C2B-4BFA-95F3-D758D8FF3D93}" type="datetimeFigureOut">
              <a:rPr lang="en-US" smtClean="0"/>
              <a:t>8/22/2022</a:t>
            </a:fld>
            <a:endParaRPr lang="en-US"/>
          </a:p>
        </p:txBody>
      </p:sp>
      <p:sp>
        <p:nvSpPr>
          <p:cNvPr id="6" name="Footer Placeholder 5">
            <a:extLst>
              <a:ext uri="{FF2B5EF4-FFF2-40B4-BE49-F238E27FC236}">
                <a16:creationId xmlns:a16="http://schemas.microsoft.com/office/drawing/2014/main" id="{142058F3-1C24-4227-A182-D2605AE67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54A7D3-E387-4990-B77E-6B81356DD273}"/>
              </a:ext>
            </a:extLst>
          </p:cNvPr>
          <p:cNvSpPr>
            <a:spLocks noGrp="1"/>
          </p:cNvSpPr>
          <p:nvPr>
            <p:ph type="sldNum" sz="quarter" idx="12"/>
          </p:nvPr>
        </p:nvSpPr>
        <p:spPr/>
        <p:txBody>
          <a:bodyPr/>
          <a:lstStyle/>
          <a:p>
            <a:fld id="{EA25C235-17A1-43C0-B294-F3487F60E8A6}" type="slidenum">
              <a:rPr lang="en-US" smtClean="0"/>
              <a:t>‹#›</a:t>
            </a:fld>
            <a:endParaRPr lang="en-US"/>
          </a:p>
        </p:txBody>
      </p:sp>
    </p:spTree>
    <p:extLst>
      <p:ext uri="{BB962C8B-B14F-4D97-AF65-F5344CB8AC3E}">
        <p14:creationId xmlns:p14="http://schemas.microsoft.com/office/powerpoint/2010/main" val="237887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D57595-5602-4871-A442-156A34DB07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292050-5117-40B9-9704-29F5979C4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BFE16-BA21-40C0-957E-313FC53B48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A210B-8C2B-4BFA-95F3-D758D8FF3D93}" type="datetimeFigureOut">
              <a:rPr lang="en-US" smtClean="0"/>
              <a:t>8/22/2022</a:t>
            </a:fld>
            <a:endParaRPr lang="en-US"/>
          </a:p>
        </p:txBody>
      </p:sp>
      <p:sp>
        <p:nvSpPr>
          <p:cNvPr id="5" name="Footer Placeholder 4">
            <a:extLst>
              <a:ext uri="{FF2B5EF4-FFF2-40B4-BE49-F238E27FC236}">
                <a16:creationId xmlns:a16="http://schemas.microsoft.com/office/drawing/2014/main" id="{C3229D29-ED88-42C7-A0CA-A3AAC9D5FA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D794F1-72BD-44DB-A7D4-C388C7D01D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5C235-17A1-43C0-B294-F3487F60E8A6}" type="slidenum">
              <a:rPr lang="en-US" smtClean="0"/>
              <a:t>‹#›</a:t>
            </a:fld>
            <a:endParaRPr lang="en-US"/>
          </a:p>
        </p:txBody>
      </p:sp>
    </p:spTree>
    <p:extLst>
      <p:ext uri="{BB962C8B-B14F-4D97-AF65-F5344CB8AC3E}">
        <p14:creationId xmlns:p14="http://schemas.microsoft.com/office/powerpoint/2010/main" val="102574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1398036" y="612844"/>
            <a:ext cx="9395927" cy="5632311"/>
          </a:xfrm>
          <a:prstGeom prst="rect">
            <a:avLst/>
          </a:prstGeom>
          <a:noFill/>
        </p:spPr>
        <p:txBody>
          <a:bodyPr wrap="square" rtlCol="0">
            <a:spAutoFit/>
          </a:bodyPr>
          <a:lstStyle/>
          <a:p>
            <a:pPr algn="ctr"/>
            <a:r>
              <a:rPr lang="en-US" sz="6000" b="1" dirty="0">
                <a:latin typeface="Times New Roman" panose="02020603050405020304" pitchFamily="18" charset="0"/>
                <a:cs typeface="Times New Roman" panose="02020603050405020304" pitchFamily="18" charset="0"/>
              </a:rPr>
              <a:t>Back to the Basics: </a:t>
            </a:r>
          </a:p>
          <a:p>
            <a:pPr algn="ctr"/>
            <a:r>
              <a:rPr lang="en-US" sz="6000" b="1" dirty="0">
                <a:latin typeface="Times New Roman" panose="02020603050405020304" pitchFamily="18" charset="0"/>
                <a:cs typeface="Times New Roman" panose="02020603050405020304" pitchFamily="18" charset="0"/>
              </a:rPr>
              <a:t>Grace Alone</a:t>
            </a:r>
          </a:p>
          <a:p>
            <a:pPr algn="ctr"/>
            <a:endParaRPr lang="en-US" sz="6000" b="1" dirty="0">
              <a:latin typeface="Times New Roman" panose="02020603050405020304" pitchFamily="18" charset="0"/>
              <a:cs typeface="Times New Roman" panose="02020603050405020304" pitchFamily="18" charset="0"/>
            </a:endParaRPr>
          </a:p>
          <a:p>
            <a:pPr algn="ctr"/>
            <a:r>
              <a:rPr lang="en-US" sz="6000" b="1" dirty="0">
                <a:latin typeface="Times New Roman" panose="02020603050405020304" pitchFamily="18" charset="0"/>
                <a:cs typeface="Times New Roman" panose="02020603050405020304" pitchFamily="18" charset="0"/>
              </a:rPr>
              <a:t>Acts 15:1-21</a:t>
            </a:r>
          </a:p>
          <a:p>
            <a:pPr algn="ctr"/>
            <a:endParaRPr lang="en-US" sz="4800" b="1"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Daniel J. Harrison</a:t>
            </a:r>
          </a:p>
          <a:p>
            <a:pPr algn="ctr"/>
            <a:r>
              <a:rPr lang="en-US" sz="3600" dirty="0">
                <a:latin typeface="Times New Roman" panose="02020603050405020304" pitchFamily="18" charset="0"/>
                <a:cs typeface="Times New Roman" panose="02020603050405020304" pitchFamily="18" charset="0"/>
              </a:rPr>
              <a:t>August 22, 2022</a:t>
            </a:r>
          </a:p>
        </p:txBody>
      </p:sp>
    </p:spTree>
    <p:extLst>
      <p:ext uri="{BB962C8B-B14F-4D97-AF65-F5344CB8AC3E}">
        <p14:creationId xmlns:p14="http://schemas.microsoft.com/office/powerpoint/2010/main" val="1846191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71850" y="1289953"/>
            <a:ext cx="11048300" cy="4278094"/>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And </a:t>
            </a:r>
            <a:r>
              <a:rPr lang="en-US" sz="4800" u="sng" baseline="30000" dirty="0">
                <a:latin typeface="Times New Roman" panose="02020603050405020304" pitchFamily="18" charset="0"/>
                <a:cs typeface="Times New Roman" panose="02020603050405020304" pitchFamily="18" charset="0"/>
              </a:rPr>
              <a:t>all who believed were together and had all things in common</a:t>
            </a:r>
            <a:r>
              <a:rPr lang="en-US" sz="4800" baseline="30000" dirty="0">
                <a:latin typeface="Times New Roman" panose="02020603050405020304" pitchFamily="18" charset="0"/>
                <a:cs typeface="Times New Roman" panose="02020603050405020304" pitchFamily="18" charset="0"/>
              </a:rPr>
              <a:t>. And they were selling their possessions and belongings and distributing the proceeds to all, as any had need.</a:t>
            </a:r>
          </a:p>
          <a:p>
            <a:r>
              <a:rPr lang="en-US" sz="2400" dirty="0">
                <a:latin typeface="Times New Roman" panose="02020603050405020304" pitchFamily="18" charset="0"/>
                <a:cs typeface="Times New Roman" panose="02020603050405020304" pitchFamily="18" charset="0"/>
              </a:rPr>
              <a:t>								–Acts 2:44-45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Now </a:t>
            </a:r>
            <a:r>
              <a:rPr kumimoji="0" lang="en-US" sz="4800" b="0" i="0" u="sng"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full number of those who believed were of one heart and soul</a:t>
            </a: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no one said that any of the things that belonged to him was his own, but they had everything in common.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–Acts 4:32 (ESV)</a:t>
            </a:r>
          </a:p>
        </p:txBody>
      </p:sp>
    </p:spTree>
    <p:extLst>
      <p:ext uri="{BB962C8B-B14F-4D97-AF65-F5344CB8AC3E}">
        <p14:creationId xmlns:p14="http://schemas.microsoft.com/office/powerpoint/2010/main" val="3101734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67655" y="1967061"/>
            <a:ext cx="11056690" cy="2923877"/>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[Peter said] “If then God gave the same gift to them as he gave to us when we believed in the Lord Jesus Christ, who was I that I could stand in God’s way?” When they heard these things they fell silent. And </a:t>
            </a:r>
            <a:r>
              <a:rPr lang="en-US" sz="4800" u="sng" baseline="30000" dirty="0">
                <a:latin typeface="Times New Roman" panose="02020603050405020304" pitchFamily="18" charset="0"/>
                <a:cs typeface="Times New Roman" panose="02020603050405020304" pitchFamily="18" charset="0"/>
              </a:rPr>
              <a:t>they glorified God</a:t>
            </a:r>
            <a:r>
              <a:rPr lang="en-US" sz="4800" baseline="30000" dirty="0">
                <a:latin typeface="Times New Roman" panose="02020603050405020304" pitchFamily="18" charset="0"/>
                <a:cs typeface="Times New Roman" panose="02020603050405020304" pitchFamily="18" charset="0"/>
              </a:rPr>
              <a:t>, saying, “Then to the Gentiles also God has granted repentance that leads to life.”</a:t>
            </a: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–Acts 11:17-18 (ESV)</a:t>
            </a:r>
          </a:p>
        </p:txBody>
      </p:sp>
    </p:spTree>
    <p:extLst>
      <p:ext uri="{BB962C8B-B14F-4D97-AF65-F5344CB8AC3E}">
        <p14:creationId xmlns:p14="http://schemas.microsoft.com/office/powerpoint/2010/main" val="3302998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00543" y="1043731"/>
            <a:ext cx="11190914" cy="4770537"/>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The LORD God commanded the man, saying “You may </a:t>
            </a:r>
            <a:r>
              <a:rPr lang="en-US" sz="4800" u="sng" baseline="30000" dirty="0">
                <a:latin typeface="Times New Roman" panose="02020603050405020304" pitchFamily="18" charset="0"/>
                <a:cs typeface="Times New Roman" panose="02020603050405020304" pitchFamily="18" charset="0"/>
              </a:rPr>
              <a:t>surely eat of every </a:t>
            </a:r>
            <a:r>
              <a:rPr lang="en-US" sz="4800" baseline="30000" dirty="0">
                <a:latin typeface="Times New Roman" panose="02020603050405020304" pitchFamily="18" charset="0"/>
                <a:cs typeface="Times New Roman" panose="02020603050405020304" pitchFamily="18" charset="0"/>
              </a:rPr>
              <a:t>tree of the garden, but of the tree of the knowledge of good and evil you shall not eat, for in the day that you eat of it you shall surely die.</a:t>
            </a:r>
          </a:p>
          <a:p>
            <a:r>
              <a:rPr lang="en-US" sz="2400" dirty="0">
                <a:latin typeface="Times New Roman" panose="02020603050405020304" pitchFamily="18" charset="0"/>
                <a:cs typeface="Times New Roman" panose="02020603050405020304" pitchFamily="18" charset="0"/>
              </a:rPr>
              <a:t>								–Genesis 2:16-17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God spoke all these words, saying, “I am the LORD your God who brought you out of the land of Egypt, out of the house of slavery. You shall have no other gods before 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–Exodus 20:1-3 (ESV)</a:t>
            </a:r>
          </a:p>
        </p:txBody>
      </p:sp>
    </p:spTree>
    <p:extLst>
      <p:ext uri="{BB962C8B-B14F-4D97-AF65-F5344CB8AC3E}">
        <p14:creationId xmlns:p14="http://schemas.microsoft.com/office/powerpoint/2010/main" val="1092890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67655" y="1043731"/>
            <a:ext cx="11056690" cy="4770537"/>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I will make my dwelling among you, and my soul shall not abhor you. I will walk among you and will be your God, and you shall be my people. I am the LORD your God who brought you out of the land of Egypt, that you should not be their slaved. I have broken the bars of your yoke and made you walk erect.</a:t>
            </a:r>
          </a:p>
          <a:p>
            <a:r>
              <a:rPr lang="en-US" sz="2400" dirty="0">
                <a:latin typeface="Times New Roman" panose="02020603050405020304" pitchFamily="18" charset="0"/>
                <a:cs typeface="Times New Roman" panose="02020603050405020304" pitchFamily="18" charset="0"/>
              </a:rPr>
              <a:t>								–Leviticus 26:11-13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You shall remember that you were a slave in the land of Egypt; therefore I command you to do this.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–Deuteronomy 24:22 (ESV)</a:t>
            </a:r>
          </a:p>
        </p:txBody>
      </p:sp>
    </p:spTree>
    <p:extLst>
      <p:ext uri="{BB962C8B-B14F-4D97-AF65-F5344CB8AC3E}">
        <p14:creationId xmlns:p14="http://schemas.microsoft.com/office/powerpoint/2010/main" val="3492694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25710" y="1720840"/>
            <a:ext cx="11140579" cy="3416320"/>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Now the LORD said to Abram, “Go from your country and your kindred and your father’s house to the land that I will show you. And I will make of you a great nation, and I will bless you and make your name great, so that you will be a blessing. I will bless those who bless you, and him who dishonors you I will curse, and in you all the families of the earth shall be blessed.”</a:t>
            </a: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Genesis 12:1-3</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(ESV)</a:t>
            </a:r>
          </a:p>
        </p:txBody>
      </p:sp>
    </p:spTree>
    <p:extLst>
      <p:ext uri="{BB962C8B-B14F-4D97-AF65-F5344CB8AC3E}">
        <p14:creationId xmlns:p14="http://schemas.microsoft.com/office/powerpoint/2010/main" val="3001298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21515" y="551289"/>
            <a:ext cx="11148969" cy="5755422"/>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He [Abraham] </a:t>
            </a:r>
            <a:r>
              <a:rPr lang="en-US" sz="4800" u="sng" baseline="30000" dirty="0">
                <a:latin typeface="Times New Roman" panose="02020603050405020304" pitchFamily="18" charset="0"/>
                <a:cs typeface="Times New Roman" panose="02020603050405020304" pitchFamily="18" charset="0"/>
              </a:rPr>
              <a:t>believed</a:t>
            </a:r>
            <a:r>
              <a:rPr lang="en-US" sz="4800" baseline="30000" dirty="0">
                <a:latin typeface="Times New Roman" panose="02020603050405020304" pitchFamily="18" charset="0"/>
                <a:cs typeface="Times New Roman" panose="02020603050405020304" pitchFamily="18" charset="0"/>
              </a:rPr>
              <a:t> the LORD, and he [the LORD] counted it to him as </a:t>
            </a:r>
            <a:r>
              <a:rPr lang="en-US" sz="4800" u="sng" baseline="30000" dirty="0">
                <a:latin typeface="Times New Roman" panose="02020603050405020304" pitchFamily="18" charset="0"/>
                <a:cs typeface="Times New Roman" panose="02020603050405020304" pitchFamily="18" charset="0"/>
              </a:rPr>
              <a:t>righteousness</a:t>
            </a:r>
            <a:r>
              <a:rPr lang="en-US" sz="4800" baseline="300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–Genesis 15:6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4800" baseline="30000" dirty="0">
                <a:solidFill>
                  <a:prstClr val="black"/>
                </a:solidFill>
                <a:latin typeface="Times New Roman" panose="02020603050405020304" pitchFamily="18" charset="0"/>
                <a:cs typeface="Times New Roman" panose="02020603050405020304" pitchFamily="18" charset="0"/>
              </a:rPr>
              <a:t>This is my covenant, which you shall keep… </a:t>
            </a:r>
            <a:r>
              <a:rPr lang="en-US" sz="4800" u="sng" baseline="30000" dirty="0">
                <a:solidFill>
                  <a:prstClr val="black"/>
                </a:solidFill>
                <a:latin typeface="Times New Roman" panose="02020603050405020304" pitchFamily="18" charset="0"/>
                <a:cs typeface="Times New Roman" panose="02020603050405020304" pitchFamily="18" charset="0"/>
              </a:rPr>
              <a:t>Every male</a:t>
            </a:r>
            <a:r>
              <a:rPr lang="en-US" sz="4800" baseline="30000" dirty="0">
                <a:solidFill>
                  <a:prstClr val="black"/>
                </a:solidFill>
                <a:latin typeface="Times New Roman" panose="02020603050405020304" pitchFamily="18" charset="0"/>
                <a:cs typeface="Times New Roman" panose="02020603050405020304" pitchFamily="18" charset="0"/>
              </a:rPr>
              <a:t> among you shall be circumcised… it shall be a sign of the covenant between me and you… Every male throughout your generations, whether born in your house or…</a:t>
            </a:r>
            <a:r>
              <a:rPr lang="en-US" sz="4800" u="sng" baseline="30000" dirty="0">
                <a:solidFill>
                  <a:prstClr val="black"/>
                </a:solidFill>
                <a:latin typeface="Times New Roman" panose="02020603050405020304" pitchFamily="18" charset="0"/>
                <a:cs typeface="Times New Roman" panose="02020603050405020304" pitchFamily="18" charset="0"/>
              </a:rPr>
              <a:t>any foreigner</a:t>
            </a:r>
            <a:r>
              <a:rPr lang="en-US" sz="4800" baseline="30000" dirty="0">
                <a:solidFill>
                  <a:prstClr val="black"/>
                </a:solidFill>
                <a:latin typeface="Times New Roman" panose="02020603050405020304" pitchFamily="18" charset="0"/>
                <a:cs typeface="Times New Roman" panose="02020603050405020304" pitchFamily="18" charset="0"/>
              </a:rPr>
              <a:t> who is not of your offspring… Any uncircumcised male who is not circumcised in the flesh of his foreskin shall be </a:t>
            </a:r>
            <a:r>
              <a:rPr lang="en-US" sz="4800" u="sng" baseline="30000" dirty="0">
                <a:solidFill>
                  <a:prstClr val="black"/>
                </a:solidFill>
                <a:latin typeface="Times New Roman" panose="02020603050405020304" pitchFamily="18" charset="0"/>
                <a:cs typeface="Times New Roman" panose="02020603050405020304" pitchFamily="18" charset="0"/>
              </a:rPr>
              <a:t>cut off</a:t>
            </a:r>
            <a:r>
              <a:rPr lang="en-US" sz="4800" baseline="30000" dirty="0">
                <a:solidFill>
                  <a:prstClr val="black"/>
                </a:solidFill>
                <a:latin typeface="Times New Roman" panose="02020603050405020304" pitchFamily="18" charset="0"/>
                <a:cs typeface="Times New Roman" panose="02020603050405020304" pitchFamily="18" charset="0"/>
              </a:rPr>
              <a:t> from his people; he has broken my covenant.</a:t>
            </a: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–Genesis 17:10-14 (ESV)</a:t>
            </a:r>
          </a:p>
        </p:txBody>
      </p:sp>
    </p:spTree>
    <p:extLst>
      <p:ext uri="{BB962C8B-B14F-4D97-AF65-F5344CB8AC3E}">
        <p14:creationId xmlns:p14="http://schemas.microsoft.com/office/powerpoint/2010/main" val="2391746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475376" y="1289953"/>
            <a:ext cx="11241247" cy="4278094"/>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Then Paul and Barnabas brought no small dissension and debate with them. After that they appointed Paul, Barnabas and some others from them to go up to Jerusalem to the apostles and elders about this disagreement.</a:t>
            </a:r>
          </a:p>
          <a:p>
            <a:r>
              <a:rPr lang="en-US" sz="2400" dirty="0">
                <a:latin typeface="Times New Roman" panose="02020603050405020304" pitchFamily="18" charset="0"/>
                <a:cs typeface="Times New Roman" panose="02020603050405020304" pitchFamily="18" charset="0"/>
              </a:rPr>
              <a:t>									–Acts 15:2 (DHT)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Then, after arriving in Jerusalem, the church, apostles, and elders received them, and they disclosed all God had done with them.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–Acts 15:4 (DHT)</a:t>
            </a:r>
          </a:p>
        </p:txBody>
      </p:sp>
    </p:spTree>
    <p:extLst>
      <p:ext uri="{BB962C8B-B14F-4D97-AF65-F5344CB8AC3E}">
        <p14:creationId xmlns:p14="http://schemas.microsoft.com/office/powerpoint/2010/main" val="392170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08932" y="1720840"/>
            <a:ext cx="11174135" cy="3416320"/>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The heart-knowing God witnesses to them, giving them the Holy Spirit just the same as to us; he made no distinction between us and them, cleansing their hearts by faith. Therefore, why are you now tempting God, laying a yoke upon the neck of the disciples that neither our fathers nor we are able to bear? But we believe we are saved by the grace of the Lord Jesus the same way they are.” </a:t>
            </a:r>
          </a:p>
          <a:p>
            <a:pPr algn="just"/>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Acts 15:8-11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(DHT)</a:t>
            </a:r>
          </a:p>
        </p:txBody>
      </p:sp>
    </p:spTree>
    <p:extLst>
      <p:ext uri="{BB962C8B-B14F-4D97-AF65-F5344CB8AC3E}">
        <p14:creationId xmlns:p14="http://schemas.microsoft.com/office/powerpoint/2010/main" val="1872984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17321" y="735955"/>
            <a:ext cx="11157357" cy="5386090"/>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And he said, “I will make all my goodness pass before you and will proclaim before you my name, the LORD. And </a:t>
            </a:r>
            <a:r>
              <a:rPr lang="en-US" sz="4800" u="sng" baseline="30000" dirty="0">
                <a:latin typeface="Times New Roman" panose="02020603050405020304" pitchFamily="18" charset="0"/>
                <a:cs typeface="Times New Roman" panose="02020603050405020304" pitchFamily="18" charset="0"/>
              </a:rPr>
              <a:t>I will be gracious to whom I will be gracious, and will show mercy on whom I will show mercy.</a:t>
            </a:r>
            <a:r>
              <a:rPr lang="en-US" sz="4800" baseline="300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–Exodus 33:19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He says to Moses, “I will have mercy on whom I will have mercy, and I will have compassion on whom I have compassion.” So, then </a:t>
            </a:r>
            <a:r>
              <a:rPr kumimoji="0" lang="en-US" sz="4800" b="0" i="0" u="sng"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it depends not on human will or exertion, but on God</a:t>
            </a:r>
            <a:r>
              <a:rPr kumimoji="0" lang="en-US" sz="4800" b="0" i="0"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who has mercy… he has mercy on whoever he wills and hardens whoever he wills.</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–Romans 9:15-18 (ESV)</a:t>
            </a:r>
          </a:p>
        </p:txBody>
      </p:sp>
    </p:spTree>
    <p:extLst>
      <p:ext uri="{BB962C8B-B14F-4D97-AF65-F5344CB8AC3E}">
        <p14:creationId xmlns:p14="http://schemas.microsoft.com/office/powerpoint/2010/main" val="1318961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88627" y="551289"/>
            <a:ext cx="11014745" cy="5755422"/>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“In that day I will raise up the booth of David that is fallen and repair its breaches, and raise up its ruins and rebuild it as in the days of old, that they may possess the remnant of Edom and all the nations who are called by my name,” declares the LORD who does this.</a:t>
            </a:r>
          </a:p>
          <a:p>
            <a:r>
              <a:rPr lang="en-US" sz="2400" dirty="0">
                <a:latin typeface="Times New Roman" panose="02020603050405020304" pitchFamily="18" charset="0"/>
                <a:cs typeface="Times New Roman" panose="02020603050405020304" pitchFamily="18" charset="0"/>
              </a:rPr>
              <a:t>								–Amos 9:11-12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4800" baseline="30000" dirty="0">
                <a:solidFill>
                  <a:prstClr val="black"/>
                </a:solidFill>
                <a:latin typeface="Times New Roman" panose="02020603050405020304" pitchFamily="18" charset="0"/>
                <a:cs typeface="Times New Roman" panose="02020603050405020304" pitchFamily="18" charset="0"/>
              </a:rPr>
              <a:t>Declare and present your case; let them take counsel together! Who told this long ago? Who declared it of old? Was it not I, the LORD? There is no other god besides me, a righteous God and a Savior; there is none besides me.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–Isaiah 45:21 (ESV)</a:t>
            </a:r>
          </a:p>
        </p:txBody>
      </p:sp>
    </p:spTree>
    <p:extLst>
      <p:ext uri="{BB962C8B-B14F-4D97-AF65-F5344CB8AC3E}">
        <p14:creationId xmlns:p14="http://schemas.microsoft.com/office/powerpoint/2010/main" val="149590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1398036" y="1413063"/>
            <a:ext cx="9395927" cy="4031873"/>
          </a:xfrm>
          <a:prstGeom prst="rect">
            <a:avLst/>
          </a:prstGeom>
          <a:noFill/>
        </p:spPr>
        <p:txBody>
          <a:bodyPr wrap="square" rtlCol="0">
            <a:spAutoFit/>
          </a:bodyPr>
          <a:lstStyle/>
          <a:p>
            <a:pPr algn="ctr"/>
            <a:r>
              <a:rPr lang="en-US" sz="6000" b="1" dirty="0">
                <a:latin typeface="Times New Roman" panose="02020603050405020304" pitchFamily="18" charset="0"/>
                <a:cs typeface="Times New Roman" panose="02020603050405020304" pitchFamily="18" charset="0"/>
              </a:rPr>
              <a:t>BIG IDEA:</a:t>
            </a:r>
            <a:endParaRPr lang="en-US" sz="4800" b="1" dirty="0">
              <a:latin typeface="Times New Roman" panose="02020603050405020304" pitchFamily="18" charset="0"/>
              <a:cs typeface="Times New Roman" panose="02020603050405020304" pitchFamily="18" charset="0"/>
            </a:endParaRPr>
          </a:p>
          <a:p>
            <a:pPr algn="ctr"/>
            <a:endParaRPr lang="en-US" sz="3600" dirty="0">
              <a:latin typeface="Times New Roman" panose="02020603050405020304" pitchFamily="18" charset="0"/>
              <a:cs typeface="Times New Roman" panose="02020603050405020304" pitchFamily="18" charset="0"/>
            </a:endParaRPr>
          </a:p>
          <a:p>
            <a:pPr algn="ctr"/>
            <a:r>
              <a:rPr lang="en-US" sz="4000" dirty="0">
                <a:latin typeface="Times New Roman" panose="02020603050405020304" pitchFamily="18" charset="0"/>
                <a:cs typeface="Times New Roman" panose="02020603050405020304" pitchFamily="18" charset="0"/>
              </a:rPr>
              <a:t>When faced with theological division, </a:t>
            </a:r>
          </a:p>
          <a:p>
            <a:pPr algn="ctr"/>
            <a:r>
              <a:rPr lang="en-US" sz="4000" dirty="0">
                <a:latin typeface="Times New Roman" panose="02020603050405020304" pitchFamily="18" charset="0"/>
                <a:cs typeface="Times New Roman" panose="02020603050405020304" pitchFamily="18" charset="0"/>
              </a:rPr>
              <a:t>the Church found resolution by appealing </a:t>
            </a:r>
          </a:p>
          <a:p>
            <a:pPr algn="ctr"/>
            <a:r>
              <a:rPr lang="en-US" sz="4000" dirty="0">
                <a:latin typeface="Times New Roman" panose="02020603050405020304" pitchFamily="18" charset="0"/>
                <a:cs typeface="Times New Roman" panose="02020603050405020304" pitchFamily="18" charset="0"/>
              </a:rPr>
              <a:t>to the heart of the Gospel and by elevating Scripture over experience.</a:t>
            </a:r>
          </a:p>
        </p:txBody>
      </p:sp>
    </p:spTree>
    <p:extLst>
      <p:ext uri="{BB962C8B-B14F-4D97-AF65-F5344CB8AC3E}">
        <p14:creationId xmlns:p14="http://schemas.microsoft.com/office/powerpoint/2010/main" val="2746158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13126" y="1043731"/>
            <a:ext cx="11165747" cy="4770537"/>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The grass withers, the flower fades, but the word of our God will stand forever.</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–Isaiah 40:8 (ESV)</a:t>
            </a:r>
            <a:endParaRPr lang="en-US" sz="4800" baseline="30000" dirty="0">
              <a:latin typeface="Times New Roman" panose="02020603050405020304" pitchFamily="18" charset="0"/>
              <a:cs typeface="Times New Roman" panose="02020603050405020304" pitchFamily="18" charset="0"/>
            </a:endParaRPr>
          </a:p>
          <a:p>
            <a:pPr algn="just"/>
            <a:endParaRPr lang="en-US" sz="4800" baseline="30000" dirty="0">
              <a:latin typeface="Times New Roman" panose="02020603050405020304" pitchFamily="18" charset="0"/>
              <a:cs typeface="Times New Roman" panose="02020603050405020304" pitchFamily="18" charset="0"/>
            </a:endParaRPr>
          </a:p>
          <a:p>
            <a:pPr algn="just"/>
            <a:r>
              <a:rPr lang="en-US" sz="4800" baseline="30000" dirty="0">
                <a:latin typeface="Times New Roman" panose="02020603050405020304" pitchFamily="18" charset="0"/>
                <a:cs typeface="Times New Roman" panose="02020603050405020304" pitchFamily="18" charset="0"/>
              </a:rPr>
              <a:t>So when God desired to show more convincingly to the heirs of the promise the unchangeable character of his purpose, he guaranteed it with an oath, so that by two unchangeable things, in which it is impossible for God to lie, we who have fled for refuge might have strong encouragement to hold fast to the hope set before us.</a:t>
            </a:r>
          </a:p>
          <a:p>
            <a:pPr algn="just"/>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Hebrews 6:17-18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p:txBody>
      </p:sp>
    </p:spTree>
    <p:extLst>
      <p:ext uri="{BB962C8B-B14F-4D97-AF65-F5344CB8AC3E}">
        <p14:creationId xmlns:p14="http://schemas.microsoft.com/office/powerpoint/2010/main" val="2729618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2034265" y="1843950"/>
            <a:ext cx="8123469" cy="3170099"/>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Faith by itself, if it does not have works, is dead.</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–James 2:17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400" dirty="0">
              <a:solidFill>
                <a:prstClr val="black"/>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“We are saved by faith alone; but saving-faith is never alone.”</a:t>
            </a:r>
          </a:p>
          <a:p>
            <a:pPr algn="ju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–Martin Luther</a:t>
            </a:r>
          </a:p>
        </p:txBody>
      </p:sp>
    </p:spTree>
    <p:extLst>
      <p:ext uri="{BB962C8B-B14F-4D97-AF65-F5344CB8AC3E}">
        <p14:creationId xmlns:p14="http://schemas.microsoft.com/office/powerpoint/2010/main" val="250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492154" y="1536174"/>
            <a:ext cx="11207692" cy="3785652"/>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For </a:t>
            </a:r>
            <a:r>
              <a:rPr lang="en-US" sz="4800" u="sng" baseline="30000" dirty="0">
                <a:latin typeface="Times New Roman" panose="02020603050405020304" pitchFamily="18" charset="0"/>
                <a:cs typeface="Times New Roman" panose="02020603050405020304" pitchFamily="18" charset="0"/>
              </a:rPr>
              <a:t>the love of Christ controls us</a:t>
            </a:r>
            <a:r>
              <a:rPr lang="en-US" sz="4800" baseline="30000" dirty="0">
                <a:latin typeface="Times New Roman" panose="02020603050405020304" pitchFamily="18" charset="0"/>
                <a:cs typeface="Times New Roman" panose="02020603050405020304" pitchFamily="18" charset="0"/>
              </a:rPr>
              <a:t>, because we have concluded this: that one has died for all, therefore all have died; and he died for all, that those who live might no longer live for themselves but for him who for their sake died and was raised.</a:t>
            </a:r>
          </a:p>
          <a:p>
            <a:r>
              <a:rPr lang="en-US" sz="2400" dirty="0">
                <a:latin typeface="Times New Roman" panose="02020603050405020304" pitchFamily="18" charset="0"/>
                <a:cs typeface="Times New Roman" panose="02020603050405020304" pitchFamily="18" charset="0"/>
              </a:rPr>
              <a:t>								–2 Corinthians 5:14-15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4800" baseline="30000" dirty="0">
                <a:solidFill>
                  <a:prstClr val="black"/>
                </a:solidFill>
                <a:latin typeface="Times New Roman" panose="02020603050405020304" pitchFamily="18" charset="0"/>
                <a:cs typeface="Times New Roman" panose="02020603050405020304" pitchFamily="18" charset="0"/>
              </a:rPr>
              <a:t>We love </a:t>
            </a:r>
            <a:r>
              <a:rPr lang="en-US" sz="4800" u="sng" baseline="30000" dirty="0">
                <a:solidFill>
                  <a:prstClr val="black"/>
                </a:solidFill>
                <a:latin typeface="Times New Roman" panose="02020603050405020304" pitchFamily="18" charset="0"/>
                <a:cs typeface="Times New Roman" panose="02020603050405020304" pitchFamily="18" charset="0"/>
              </a:rPr>
              <a:t>because he first</a:t>
            </a:r>
            <a:r>
              <a:rPr lang="en-US" sz="4800" baseline="30000" dirty="0">
                <a:solidFill>
                  <a:prstClr val="black"/>
                </a:solidFill>
                <a:latin typeface="Times New Roman" panose="02020603050405020304" pitchFamily="18" charset="0"/>
                <a:cs typeface="Times New Roman" panose="02020603050405020304" pitchFamily="18" charset="0"/>
              </a:rPr>
              <a:t> loved us.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–1 John 4:19 (ESV)</a:t>
            </a:r>
          </a:p>
        </p:txBody>
      </p:sp>
    </p:spTree>
    <p:extLst>
      <p:ext uri="{BB962C8B-B14F-4D97-AF65-F5344CB8AC3E}">
        <p14:creationId xmlns:p14="http://schemas.microsoft.com/office/powerpoint/2010/main" val="3547268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29904" y="612844"/>
            <a:ext cx="11132191" cy="5632311"/>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For because he himself has suffered when tempted, he is able to help those who are being tempted.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–Hebrews 2:18 (ESV)</a:t>
            </a:r>
          </a:p>
          <a:p>
            <a:pPr algn="just"/>
            <a:endParaRPr lang="en-US" sz="4800" baseline="30000" dirty="0">
              <a:latin typeface="Times New Roman" panose="02020603050405020304" pitchFamily="18" charset="0"/>
              <a:cs typeface="Times New Roman" panose="02020603050405020304" pitchFamily="18" charset="0"/>
            </a:endParaRPr>
          </a:p>
          <a:p>
            <a:pPr algn="just"/>
            <a:r>
              <a:rPr lang="en-US" sz="4800" baseline="30000" dirty="0">
                <a:latin typeface="Times New Roman" panose="02020603050405020304" pitchFamily="18" charset="0"/>
                <a:cs typeface="Times New Roman" panose="02020603050405020304" pitchFamily="18" charset="0"/>
              </a:rPr>
              <a:t>For we do not have a high priest who is unable to sympathize with our weaknesses, but one who in every respect has been tempted as we are, yet without sin.</a:t>
            </a:r>
          </a:p>
          <a:p>
            <a:r>
              <a:rPr lang="en-US" sz="2400" dirty="0">
                <a:latin typeface="Times New Roman" panose="02020603050405020304" pitchFamily="18" charset="0"/>
                <a:cs typeface="Times New Roman" panose="02020603050405020304" pitchFamily="18" charset="0"/>
              </a:rPr>
              <a:t>								–Hebrews 4:15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4800" baseline="30000" dirty="0">
                <a:solidFill>
                  <a:prstClr val="black"/>
                </a:solidFill>
                <a:latin typeface="Times New Roman" panose="02020603050405020304" pitchFamily="18" charset="0"/>
                <a:cs typeface="Times New Roman" panose="02020603050405020304" pitchFamily="18" charset="0"/>
              </a:rPr>
              <a:t>For our sake he made him to be sin who knew no sin, so that in him we might become the righteousness of God.</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–2 Corinthians 5:21 (ESV)</a:t>
            </a:r>
          </a:p>
        </p:txBody>
      </p:sp>
    </p:spTree>
    <p:extLst>
      <p:ext uri="{BB962C8B-B14F-4D97-AF65-F5344CB8AC3E}">
        <p14:creationId xmlns:p14="http://schemas.microsoft.com/office/powerpoint/2010/main" val="212053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370514" y="797510"/>
            <a:ext cx="11450972" cy="5262979"/>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I have been crucified with Christ. It is no longer I who live, but Christ who lives in me. And the life I now live in the flesh I live by faith in the Son of God, who loved me and gave himself for me.</a:t>
            </a:r>
          </a:p>
          <a:p>
            <a:r>
              <a:rPr lang="en-US" sz="2400" dirty="0">
                <a:latin typeface="Times New Roman" panose="02020603050405020304" pitchFamily="18" charset="0"/>
                <a:cs typeface="Times New Roman" panose="02020603050405020304" pitchFamily="18" charset="0"/>
              </a:rPr>
              <a:t>								–Galatians 2:20 (ESV)</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4800" baseline="30000" dirty="0">
                <a:solidFill>
                  <a:prstClr val="black"/>
                </a:solidFill>
                <a:latin typeface="Times New Roman" panose="02020603050405020304" pitchFamily="18" charset="0"/>
                <a:cs typeface="Times New Roman" panose="02020603050405020304" pitchFamily="18" charset="0"/>
              </a:rPr>
              <a:t>[Righteousness] will be counted to us who believe in him who raised from the dead Jesus our Lord, who was delivered up for our trespasses and </a:t>
            </a:r>
            <a:r>
              <a:rPr lang="en-US" sz="4800" u="sng" baseline="30000" dirty="0">
                <a:solidFill>
                  <a:prstClr val="black"/>
                </a:solidFill>
                <a:latin typeface="Times New Roman" panose="02020603050405020304" pitchFamily="18" charset="0"/>
                <a:cs typeface="Times New Roman" panose="02020603050405020304" pitchFamily="18" charset="0"/>
              </a:rPr>
              <a:t>raised for our justification</a:t>
            </a:r>
            <a:r>
              <a:rPr lang="en-US" sz="4800" baseline="30000" dirty="0">
                <a:solidFill>
                  <a:prstClr val="black"/>
                </a:solidFill>
                <a:latin typeface="Times New Roman" panose="02020603050405020304" pitchFamily="18" charset="0"/>
                <a:cs typeface="Times New Roman" panose="02020603050405020304" pitchFamily="18" charset="0"/>
              </a:rPr>
              <a:t>. Therefore, since we have been </a:t>
            </a:r>
            <a:r>
              <a:rPr lang="en-US" sz="4800" u="sng" baseline="30000" dirty="0">
                <a:solidFill>
                  <a:prstClr val="black"/>
                </a:solidFill>
                <a:latin typeface="Times New Roman" panose="02020603050405020304" pitchFamily="18" charset="0"/>
                <a:cs typeface="Times New Roman" panose="02020603050405020304" pitchFamily="18" charset="0"/>
              </a:rPr>
              <a:t>justified by faith</a:t>
            </a:r>
            <a:r>
              <a:rPr lang="en-US" sz="4800" baseline="30000" dirty="0">
                <a:solidFill>
                  <a:prstClr val="black"/>
                </a:solidFill>
                <a:latin typeface="Times New Roman" panose="02020603050405020304" pitchFamily="18" charset="0"/>
                <a:cs typeface="Times New Roman" panose="02020603050405020304" pitchFamily="18" charset="0"/>
              </a:rPr>
              <a:t>, we have peace with God through our Lord Jesus Christ.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–Romans 4:24–5:1(ESV)</a:t>
            </a:r>
          </a:p>
        </p:txBody>
      </p:sp>
    </p:spTree>
    <p:extLst>
      <p:ext uri="{BB962C8B-B14F-4D97-AF65-F5344CB8AC3E}">
        <p14:creationId xmlns:p14="http://schemas.microsoft.com/office/powerpoint/2010/main" val="2496008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626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605405" y="982176"/>
            <a:ext cx="10981189" cy="4893647"/>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After coming down from Judea, some were teaching the brothers that if you are not circumcised by the custom of Moses, you cannot be saved. Then Paul and Barnabas brought no small dissension and debate with them. After that, they appointed Paul, Barnabas, and some others from them to go up to Jerusalem to the apostles and elders about this disagreement. Therefore, having indeed been sent by the church, they passed through Phoenicia and Samaria on the way, relating in detail the conversion of the Gentiles, bringing great joy to all the brothers.</a:t>
            </a:r>
          </a:p>
          <a:p>
            <a:r>
              <a:rPr lang="en-US" sz="2400" dirty="0">
                <a:latin typeface="Times New Roman" panose="02020603050405020304" pitchFamily="18" charset="0"/>
                <a:cs typeface="Times New Roman" panose="02020603050405020304" pitchFamily="18" charset="0"/>
              </a:rPr>
              <a:t>								–Acts 15:1-3 (DHT)</a:t>
            </a:r>
          </a:p>
        </p:txBody>
      </p:sp>
    </p:spTree>
    <p:extLst>
      <p:ext uri="{BB962C8B-B14F-4D97-AF65-F5344CB8AC3E}">
        <p14:creationId xmlns:p14="http://schemas.microsoft.com/office/powerpoint/2010/main" val="3505922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53674" y="1336119"/>
            <a:ext cx="11081856" cy="3416320"/>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Then, after arriving in Jerusalem, the church, apostles, and elders received them, and they disclosed all God had done with them. But some of the believers of the Pharisee sect rose up saying, “It is necessary to circumcise them and instruct them to keep the Law of Moses.” Then the apostles and elders gathered together to examine this word.</a:t>
            </a:r>
          </a:p>
          <a:p>
            <a:r>
              <a:rPr lang="en-US"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–Acts 15:4-6 (DHT)</a:t>
            </a:r>
          </a:p>
        </p:txBody>
      </p:sp>
    </p:spTree>
    <p:extLst>
      <p:ext uri="{BB962C8B-B14F-4D97-AF65-F5344CB8AC3E}">
        <p14:creationId xmlns:p14="http://schemas.microsoft.com/office/powerpoint/2010/main" val="4243951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46682" y="920621"/>
            <a:ext cx="11098635" cy="5016758"/>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After much debate took place, Peter rose up saying to the men, brothers, “You know that from ancient days God chose from among you my mouth by which the Gentiles would hear the word and believe the Gospel. The heart-knowing God witnesses to them, giving them the Holy Spirit just the same as to us; he made no distinction between us and them, cleansing their hearts by faith. Therefore, why are you now tempting God, laying a yoke upon the neck of the disciples that neither our fathers nor we are able to bear? But we believe we are saved by the grace of the Lord Jesus the same way they are.”</a:t>
            </a:r>
            <a:r>
              <a:rPr lang="en-US" sz="2400" dirty="0">
                <a:latin typeface="Times New Roman" panose="02020603050405020304" pitchFamily="18" charset="0"/>
                <a:cs typeface="Times New Roman" panose="02020603050405020304" pitchFamily="18" charset="0"/>
              </a:rPr>
              <a:t>				–Acts 15:7-11 (DHT)</a:t>
            </a:r>
          </a:p>
        </p:txBody>
      </p:sp>
    </p:spTree>
    <p:extLst>
      <p:ext uri="{BB962C8B-B14F-4D97-AF65-F5344CB8AC3E}">
        <p14:creationId xmlns:p14="http://schemas.microsoft.com/office/powerpoint/2010/main" val="15912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63460" y="1474619"/>
            <a:ext cx="11065079" cy="3908762"/>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Then all the multitude stopped talking and were listening to Barnabas and Paul explain what God had done with signs and wonders by them among the Gentiles. But after the men stopped talking, James answered, saying, “Brothers, listen to me. Simon [Peter] has explained how God first visited the Gentiles, to accept from them a people for his name. The words of the prophets agree with this, as it is written:</a:t>
            </a:r>
          </a:p>
          <a:p>
            <a:r>
              <a:rPr lang="en-US" sz="2400" dirty="0">
                <a:latin typeface="Times New Roman" panose="02020603050405020304" pitchFamily="18" charset="0"/>
                <a:cs typeface="Times New Roman" panose="02020603050405020304" pitchFamily="18" charset="0"/>
              </a:rPr>
              <a:t>								–Acts 15:12-15 (DHT)</a:t>
            </a:r>
          </a:p>
        </p:txBody>
      </p:sp>
    </p:spTree>
    <p:extLst>
      <p:ext uri="{BB962C8B-B14F-4D97-AF65-F5344CB8AC3E}">
        <p14:creationId xmlns:p14="http://schemas.microsoft.com/office/powerpoint/2010/main" val="190801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76044" y="1967061"/>
            <a:ext cx="11039911" cy="2923877"/>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“After these things, I will return and rebuild the tabernacle of David which has fallen; I will rebuild its ruins; I will erect it so that the remnant of humanity may seek the Lord; all the Gentiles who are called by my name. Thus says the Lord who does these things. From eternity, God has known all his works.</a:t>
            </a:r>
          </a:p>
          <a:p>
            <a:r>
              <a:rPr lang="en-US"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–Acts 15:16-18 (DHT)</a:t>
            </a:r>
          </a:p>
        </p:txBody>
      </p:sp>
    </p:spTree>
    <p:extLst>
      <p:ext uri="{BB962C8B-B14F-4D97-AF65-F5344CB8AC3E}">
        <p14:creationId xmlns:p14="http://schemas.microsoft.com/office/powerpoint/2010/main" val="899256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529905" y="1413063"/>
            <a:ext cx="11132190" cy="4031873"/>
          </a:xfrm>
          <a:prstGeom prst="rect">
            <a:avLst/>
          </a:prstGeom>
          <a:noFill/>
        </p:spPr>
        <p:txBody>
          <a:bodyPr wrap="square" rtlCol="0">
            <a:spAutoFit/>
          </a:bodyPr>
          <a:lstStyle/>
          <a:p>
            <a:pPr algn="just"/>
            <a:r>
              <a:rPr lang="en-US" sz="4800" baseline="30000" dirty="0">
                <a:latin typeface="Times New Roman" panose="02020603050405020304" pitchFamily="18" charset="0"/>
                <a:cs typeface="Times New Roman" panose="02020603050405020304" pitchFamily="18" charset="0"/>
              </a:rPr>
              <a:t>“Therefore, my ruling is not to trouble Gentiles who are turning to God, but to write to them to abstain from the pollution of idols, sexual-immorality, and from the blood of what which is strangled. For from ancient generations every city proclaims Moses on every Sabbath when he is read in the synagogues.”</a:t>
            </a:r>
          </a:p>
          <a:p>
            <a:r>
              <a:rPr lang="en-US" sz="2400" dirty="0">
                <a:latin typeface="Times New Roman" panose="02020603050405020304" pitchFamily="18" charset="0"/>
                <a:cs typeface="Times New Roman" panose="02020603050405020304" pitchFamily="18" charset="0"/>
              </a:rPr>
              <a:t>								–Acts 15:19-21 (DHT)</a:t>
            </a:r>
          </a:p>
          <a:p>
            <a:endParaRPr lang="en-US"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Reader: This is the Word of the Lord</a:t>
            </a:r>
            <a:endParaRPr lang="en-US" sz="2400" dirty="0">
              <a:latin typeface="Times New Roman" panose="02020603050405020304" pitchFamily="18" charset="0"/>
              <a:cs typeface="Times New Roman" panose="02020603050405020304" pitchFamily="18" charset="0"/>
            </a:endParaRPr>
          </a:p>
          <a:p>
            <a:r>
              <a:rPr lang="en-US" sz="2400" b="1" i="1" dirty="0">
                <a:latin typeface="Times New Roman" panose="02020603050405020304" pitchFamily="18" charset="0"/>
                <a:cs typeface="Times New Roman" panose="02020603050405020304" pitchFamily="18" charset="0"/>
              </a:rPr>
              <a:t>People: Thanks be to God!</a:t>
            </a:r>
          </a:p>
        </p:txBody>
      </p:sp>
    </p:spTree>
    <p:extLst>
      <p:ext uri="{BB962C8B-B14F-4D97-AF65-F5344CB8AC3E}">
        <p14:creationId xmlns:p14="http://schemas.microsoft.com/office/powerpoint/2010/main" val="1325185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68793B-F8BE-4315-A02C-F464E86B1E7F}"/>
              </a:ext>
            </a:extLst>
          </p:cNvPr>
          <p:cNvSpPr txBox="1"/>
          <p:nvPr/>
        </p:nvSpPr>
        <p:spPr>
          <a:xfrm>
            <a:off x="1398036" y="1413063"/>
            <a:ext cx="9395927" cy="4031873"/>
          </a:xfrm>
          <a:prstGeom prst="rect">
            <a:avLst/>
          </a:prstGeom>
          <a:noFill/>
        </p:spPr>
        <p:txBody>
          <a:bodyPr wrap="square" rtlCol="0">
            <a:spAutoFit/>
          </a:bodyPr>
          <a:lstStyle/>
          <a:p>
            <a:pPr algn="ctr"/>
            <a:r>
              <a:rPr lang="en-US" sz="6000" b="1" dirty="0">
                <a:latin typeface="Times New Roman" panose="02020603050405020304" pitchFamily="18" charset="0"/>
                <a:cs typeface="Times New Roman" panose="02020603050405020304" pitchFamily="18" charset="0"/>
              </a:rPr>
              <a:t>BIG IDEA:</a:t>
            </a:r>
            <a:endParaRPr lang="en-US" sz="4800" b="1" dirty="0">
              <a:latin typeface="Times New Roman" panose="02020603050405020304" pitchFamily="18" charset="0"/>
              <a:cs typeface="Times New Roman" panose="02020603050405020304" pitchFamily="18" charset="0"/>
            </a:endParaRPr>
          </a:p>
          <a:p>
            <a:pPr algn="ctr"/>
            <a:endParaRPr lang="en-US" sz="3600" dirty="0">
              <a:latin typeface="Times New Roman" panose="02020603050405020304" pitchFamily="18" charset="0"/>
              <a:cs typeface="Times New Roman" panose="02020603050405020304" pitchFamily="18" charset="0"/>
            </a:endParaRPr>
          </a:p>
          <a:p>
            <a:pPr algn="ctr"/>
            <a:r>
              <a:rPr lang="en-US" sz="4000" dirty="0">
                <a:latin typeface="Times New Roman" panose="02020603050405020304" pitchFamily="18" charset="0"/>
                <a:cs typeface="Times New Roman" panose="02020603050405020304" pitchFamily="18" charset="0"/>
              </a:rPr>
              <a:t>When faced with theological division, </a:t>
            </a:r>
          </a:p>
          <a:p>
            <a:pPr algn="ctr"/>
            <a:r>
              <a:rPr lang="en-US" sz="4000" dirty="0">
                <a:latin typeface="Times New Roman" panose="02020603050405020304" pitchFamily="18" charset="0"/>
                <a:cs typeface="Times New Roman" panose="02020603050405020304" pitchFamily="18" charset="0"/>
              </a:rPr>
              <a:t>the Church found resolution by appealing </a:t>
            </a:r>
          </a:p>
          <a:p>
            <a:pPr algn="ctr"/>
            <a:r>
              <a:rPr lang="en-US" sz="4000" dirty="0">
                <a:latin typeface="Times New Roman" panose="02020603050405020304" pitchFamily="18" charset="0"/>
                <a:cs typeface="Times New Roman" panose="02020603050405020304" pitchFamily="18" charset="0"/>
              </a:rPr>
              <a:t>to the heart of the Gospel and by elevating Scripture over experience.</a:t>
            </a:r>
          </a:p>
        </p:txBody>
      </p:sp>
    </p:spTree>
    <p:extLst>
      <p:ext uri="{BB962C8B-B14F-4D97-AF65-F5344CB8AC3E}">
        <p14:creationId xmlns:p14="http://schemas.microsoft.com/office/powerpoint/2010/main" val="1263159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TotalTime>
  <Words>2313</Words>
  <Application>Microsoft Office PowerPoint</Application>
  <PresentationFormat>Widescreen</PresentationFormat>
  <Paragraphs>100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Harrison, Daniel</dc:creator>
  <cp:lastModifiedBy>Harrison, Daniel</cp:lastModifiedBy>
  <cp:revision>63</cp:revision>
  <dcterms:created xsi:type="dcterms:W3CDTF">2022-04-28T16:50:18Z</dcterms:created>
  <dcterms:modified xsi:type="dcterms:W3CDTF">2022-08-22T20:28:37Z</dcterms:modified>
</cp:coreProperties>
</file>